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0" r:id="rId2"/>
    <p:sldMasterId id="2147483658" r:id="rId3"/>
  </p:sldMasterIdLst>
  <p:notesMasterIdLst>
    <p:notesMasterId r:id="rId36"/>
  </p:notesMasterIdLst>
  <p:handoutMasterIdLst>
    <p:handoutMasterId r:id="rId37"/>
  </p:handoutMasterIdLst>
  <p:sldIdLst>
    <p:sldId id="468" r:id="rId4"/>
    <p:sldId id="547" r:id="rId5"/>
    <p:sldId id="556" r:id="rId6"/>
    <p:sldId id="527" r:id="rId7"/>
    <p:sldId id="531" r:id="rId8"/>
    <p:sldId id="532" r:id="rId9"/>
    <p:sldId id="534" r:id="rId10"/>
    <p:sldId id="536" r:id="rId11"/>
    <p:sldId id="533" r:id="rId12"/>
    <p:sldId id="553" r:id="rId13"/>
    <p:sldId id="550" r:id="rId14"/>
    <p:sldId id="549" r:id="rId15"/>
    <p:sldId id="552" r:id="rId16"/>
    <p:sldId id="535" r:id="rId17"/>
    <p:sldId id="539" r:id="rId18"/>
    <p:sldId id="540" r:id="rId19"/>
    <p:sldId id="538" r:id="rId20"/>
    <p:sldId id="541" r:id="rId21"/>
    <p:sldId id="472" r:id="rId22"/>
    <p:sldId id="473" r:id="rId23"/>
    <p:sldId id="474" r:id="rId24"/>
    <p:sldId id="475" r:id="rId25"/>
    <p:sldId id="476" r:id="rId26"/>
    <p:sldId id="478" r:id="rId27"/>
    <p:sldId id="544" r:id="rId28"/>
    <p:sldId id="500" r:id="rId29"/>
    <p:sldId id="501" r:id="rId30"/>
    <p:sldId id="555" r:id="rId31"/>
    <p:sldId id="546" r:id="rId32"/>
    <p:sldId id="543" r:id="rId33"/>
    <p:sldId id="542" r:id="rId34"/>
    <p:sldId id="557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2933" userDrawn="1">
          <p15:clr>
            <a:srgbClr val="A4A3A4"/>
          </p15:clr>
        </p15:guide>
        <p15:guide id="4" pos="2180" userDrawn="1">
          <p15:clr>
            <a:srgbClr val="A4A3A4"/>
          </p15:clr>
        </p15:guide>
        <p15:guide id="5" orient="horz" pos="2952" userDrawn="1">
          <p15:clr>
            <a:srgbClr val="A4A3A4"/>
          </p15:clr>
        </p15:guide>
        <p15:guide id="6" orient="horz" pos="2928" userDrawn="1">
          <p15:clr>
            <a:srgbClr val="A4A3A4"/>
          </p15:clr>
        </p15:guide>
        <p15:guide id="7" pos="2228" userDrawn="1">
          <p15:clr>
            <a:srgbClr val="A4A3A4"/>
          </p15:clr>
        </p15:guide>
        <p15:guide id="8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D95900"/>
    <a:srgbClr val="FF9933"/>
    <a:srgbClr val="FF6E00"/>
    <a:srgbClr val="FF6600"/>
    <a:srgbClr val="E95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1278" autoAdjust="0"/>
  </p:normalViewPr>
  <p:slideViewPr>
    <p:cSldViewPr>
      <p:cViewPr varScale="1">
        <p:scale>
          <a:sx n="114" d="100"/>
          <a:sy n="114" d="100"/>
        </p:scale>
        <p:origin x="1818" y="84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634"/>
    </p:cViewPr>
  </p:sorterViewPr>
  <p:notesViewPr>
    <p:cSldViewPr>
      <p:cViewPr varScale="1">
        <p:scale>
          <a:sx n="43" d="100"/>
          <a:sy n="43" d="100"/>
        </p:scale>
        <p:origin x="-2790" y="-102"/>
      </p:cViewPr>
      <p:guideLst>
        <p:guide orient="horz" pos="2957"/>
        <p:guide pos="2200"/>
        <p:guide orient="horz" pos="2933"/>
        <p:guide pos="2180"/>
        <p:guide orient="horz" pos="2952"/>
        <p:guide orient="horz" pos="2928"/>
        <p:guide pos="22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2"/>
            <a:ext cx="303816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9" tIns="47236" rIns="94469" bIns="47236" numCol="1" anchor="t" anchorCtr="0" compatLnSpc="1">
            <a:prstTxWarp prst="textNoShape">
              <a:avLst/>
            </a:prstTxWarp>
          </a:bodyPr>
          <a:lstStyle>
            <a:lvl1pPr defTabSz="944196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2" y="2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9" tIns="47236" rIns="94469" bIns="47236" numCol="1" anchor="t" anchorCtr="0" compatLnSpc="1">
            <a:prstTxWarp prst="textNoShape">
              <a:avLst/>
            </a:prstTxWarp>
          </a:bodyPr>
          <a:lstStyle>
            <a:lvl1pPr algn="r" defTabSz="944196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" y="8832228"/>
            <a:ext cx="3038163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9" tIns="47236" rIns="94469" bIns="47236" numCol="1" anchor="b" anchorCtr="0" compatLnSpc="1">
            <a:prstTxWarp prst="textNoShape">
              <a:avLst/>
            </a:prstTxWarp>
          </a:bodyPr>
          <a:lstStyle>
            <a:lvl1pPr defTabSz="944196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2" y="8832228"/>
            <a:ext cx="3038160" cy="4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9" tIns="47236" rIns="94469" bIns="47236" numCol="1" anchor="b" anchorCtr="0" compatLnSpc="1">
            <a:prstTxWarp prst="textNoShape">
              <a:avLst/>
            </a:prstTxWarp>
          </a:bodyPr>
          <a:lstStyle>
            <a:lvl1pPr algn="r" defTabSz="944196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02CC8257-027B-4285-AAB3-EB8DCB368D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57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58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30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8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21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3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52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0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8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5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70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82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46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9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500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61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13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71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1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5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31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6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41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3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1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3738"/>
            <a:ext cx="4649788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2" y="4416433"/>
            <a:ext cx="5607679" cy="4183060"/>
          </a:xfrm>
          <a:prstGeom prst="rect">
            <a:avLst/>
          </a:prstGeom>
        </p:spPr>
        <p:txBody>
          <a:bodyPr lIns="93619" tIns="46810" rIns="93619" bIns="4681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1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6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8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1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8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7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10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0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0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5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57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36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74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0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8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6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2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7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0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38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610600" y="5943600"/>
            <a:ext cx="457200" cy="2746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8A4B887E-9E60-412C-925A-A11A3B08B096}" type="slidenum">
              <a:rPr lang="en-US" sz="1200"/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6266010"/>
            <a:ext cx="9144000" cy="6096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6304002"/>
            <a:ext cx="6781800" cy="5539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America’s Brightest </a:t>
            </a:r>
            <a:r>
              <a:rPr lang="en-US" sz="3000" b="1" i="1" baseline="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ORANGE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04384"/>
            <a:ext cx="1066800" cy="553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3" grpId="5"/>
      <p:bldP spid="13" grpId="6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98043-054B-41CF-99E4-8F5573FB73D9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5AB4E-B644-4877-8236-3C94DCADD8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4267-F765-4C5A-8D4F-1D241CB8B6D4}" type="datetimeFigureOut">
              <a:rPr lang="en-US" smtClean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46FC8-AE8B-4257-9A14-7ECAA302C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9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.library.okstate.edu/archives/records-manageme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31207/money-bag-by-rg102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s.okstate.edu/access_request/index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sharpton@okstate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ursar@okstate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sharpton@okstate.ed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clipart.org/detail/17005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685800"/>
            <a:ext cx="8305800" cy="22082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charset="0"/>
                <a:cs typeface="Arial" charset="0"/>
              </a:rPr>
              <a:t>Cash Handling, Deposit Requirements &amp; Reconciliation Guidelines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3352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4116388"/>
            <a:ext cx="8610600" cy="18256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Presented by:</a:t>
            </a:r>
          </a:p>
          <a:p>
            <a:endParaRPr lang="en-US" sz="10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en-US" sz="3200" b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Office of Bursar: Laurie Beets</a:t>
            </a:r>
          </a:p>
          <a:p>
            <a:r>
              <a:rPr lang="en-US" sz="3200" b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University Accounting: Rita Hesser</a:t>
            </a:r>
          </a:p>
          <a:p>
            <a:endParaRPr lang="en-US" sz="10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24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1387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Record Retention: </a:t>
            </a:r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Edmon Low Library/Records 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Management</a:t>
            </a:r>
            <a:r>
              <a:rPr lang="en-US" sz="2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https://archives.library.okstate.edu/archives/records-management</a:t>
            </a:r>
            <a:endParaRPr lang="en-US" sz="1600" b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43160C-D0BE-8171-1B09-486A4D3E0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52505"/>
            <a:ext cx="6554242" cy="236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0A132-58ED-4DB8-EB69-BCB5C8ECE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" y="2398484"/>
            <a:ext cx="9021616" cy="7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237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Checks</a:t>
            </a: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36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Restrictively endorsed “For Deposit Only”.  Include department name, finance fund/account number</a:t>
            </a:r>
          </a:p>
          <a:p>
            <a:pPr marL="742950" indent="-7429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marL="742950" indent="-7429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600" dirty="0"/>
              <a:t>Provide two adding machine tapes totals (from written line)</a:t>
            </a:r>
            <a:endParaRPr lang="en-US" altLang="en-US" sz="2800" dirty="0"/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781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34224" y="990600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Cash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Bills should be face up in same direction.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Bundle and paper clip bills: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Coin rollers may be obtained from Bursar Office.  Write department’s name on each roll.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AED2F-3E42-F23E-4376-4A242D6A9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755276"/>
            <a:ext cx="3253125" cy="1347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93842-F475-038D-FD39-8A4D974F8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41" y="5307362"/>
            <a:ext cx="4096624" cy="4227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D80B0-7B5F-55C6-612D-F2DCFC7EF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235440"/>
            <a:ext cx="1086033" cy="2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234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34224" y="990600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Cash</a:t>
            </a:r>
            <a:r>
              <a:rPr lang="en-US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dirty="0"/>
              <a:t>Include one adding machine tape listing each denomination (as shown here) and total cash in the deposit. </a:t>
            </a:r>
            <a:r>
              <a:rPr lang="en-US" altLang="en-US" b="1" dirty="0"/>
              <a:t>Please do not add cash tapes and check tapes together. </a:t>
            </a:r>
            <a:endParaRPr lang="en-US" altLang="en-US" dirty="0"/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3600" b="1" dirty="0">
              <a:effectLst/>
            </a:endParaRP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B9B46-6A87-9AEA-1851-BC820789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284477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0433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endParaRPr lang="en-US" altLang="en-US" sz="2400" b="1" dirty="0"/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altLang="en-US" sz="3200" b="1" dirty="0">
                <a:latin typeface="Aptos" panose="020B0004020202020204" pitchFamily="34" charset="0"/>
                <a:cs typeface="Times New Roman" panose="02020603050405020304" pitchFamily="18" charset="0"/>
              </a:rPr>
              <a:t>Detailed AIRS procedures on the bursar website (see Resource slide)</a:t>
            </a: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n-US" altLang="en-US" b="1" dirty="0"/>
          </a:p>
          <a:p>
            <a:pPr eaLnBrk="1" hangingPunct="1"/>
            <a:r>
              <a:rPr lang="en-US" altLang="en-US" sz="2400" b="1" dirty="0"/>
              <a:t>Advantages to AIRS Deposits: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Electronic archival of deposits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Faster processing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Fewer errors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Ability to create deposit templates (as many finance funds/accounts as needed)</a:t>
            </a:r>
            <a:endParaRPr lang="en-US" altLang="en-US" sz="2400" dirty="0"/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Ability to search by receipt number, total deposit amount, or amount of tender within a deposit.</a:t>
            </a:r>
            <a:r>
              <a:rPr lang="en-US" altLang="en-US" sz="1800" dirty="0"/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money bag with a rope&#10;&#10;Description automatically generated">
            <a:extLst>
              <a:ext uri="{FF2B5EF4-FFF2-40B4-BE49-F238E27FC236}">
                <a16:creationId xmlns:a16="http://schemas.microsoft.com/office/drawing/2014/main" id="{DC70ACC8-43AE-A0E4-14CE-1035A5EC26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53200" y="2590800"/>
            <a:ext cx="1300085" cy="12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518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AIRS Things to Remember</a:t>
            </a: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Debit entries are not allowed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Bring </a:t>
            </a:r>
            <a:r>
              <a:rPr lang="en-US" altLang="en-US" b="1" dirty="0"/>
              <a:t>one</a:t>
            </a:r>
            <a:r>
              <a:rPr lang="en-US" altLang="en-US" dirty="0"/>
              <a:t> copy of the printable version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lvl="1" eaLnBrk="1" hangingPunct="1">
              <a:lnSpc>
                <a:spcPct val="90000"/>
              </a:lnSpc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While it is pending… it can be edited or deleted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tent Placeholder 2">
            <a:extLst>
              <a:ext uri="{FF2B5EF4-FFF2-40B4-BE49-F238E27FC236}">
                <a16:creationId xmlns:a16="http://schemas.microsoft.com/office/drawing/2014/main" id="{70A47A56-EA56-1083-54BD-280CDF936435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6079292" cy="293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3681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Drop Off Depositing</a:t>
            </a:r>
            <a:endParaRPr lang="en-US" sz="3600" b="1" dirty="0">
              <a:effectLst/>
            </a:endParaRP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Purchase two locking bank bags through Bursar Office (Lisa Fry (alisa.fry@okstate.edu); approximately $25 per bag)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Prepare the deposit and deliver to Bursar Office in a locked bank bag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Empty bank bag picked up and signed for by the department, contains receipt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063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Reconciliation Guidelines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Reconciliation helps maintain financial integrity, accuracy, and reduces loss or theft.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Segregation of duties:  Different people should be responsible for receiving, recording, depositing, and reconciling cash.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Internal audit may include a review of cash handling procedures, practices, and reconciliations in any departmental audit. 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6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Reconciliation Guidelines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Collect all relevant documentation (cash register totals, credit card settlements, deposit receipts, and any other records of the transactions)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Verify amount(s) deposited/received matches the recorded transactions in Banner Finance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Ensures deposits are accounted for and discrepancies promptly identified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Symbol" panose="05050102010706020507" pitchFamily="18" charset="2"/>
              <a:buChar char="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Regular reconciliation isn’t just about finding discrepancies, it’s about preventing them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362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2590800"/>
            <a:ext cx="8229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How do I get access to Banner?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20558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</p:spTree>
    <p:extLst>
      <p:ext uri="{BB962C8B-B14F-4D97-AF65-F5344CB8AC3E}">
        <p14:creationId xmlns:p14="http://schemas.microsoft.com/office/powerpoint/2010/main" val="142664881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1449388"/>
            <a:ext cx="8305800" cy="12128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charset="0"/>
                <a:cs typeface="Arial" charset="0"/>
              </a:rPr>
              <a:t>Mandatory Training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3352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21672" y="3352800"/>
            <a:ext cx="8991600" cy="2817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training is essential for ensuring compliance and proper financial procedures across all departments, especially with 3-0331.</a:t>
            </a: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Internal Audit may include a review of cash handling procedures, practices, and reconciliations in departmental audits. </a:t>
            </a:r>
          </a:p>
          <a:p>
            <a:endParaRPr lang="en-US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0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24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5795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72266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Banner Access Request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585" y="228600"/>
            <a:ext cx="9126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0" y="1219200"/>
            <a:ext cx="9126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6" name="TextBox 5"/>
          <p:cNvSpPr txBox="1"/>
          <p:nvPr/>
        </p:nvSpPr>
        <p:spPr>
          <a:xfrm>
            <a:off x="304800" y="1600200"/>
            <a:ext cx="8229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request access to Banner Administrative (Banner 9), Self Service, COGNOS report tools, or ePrint repositories, go to:</a:t>
            </a:r>
            <a:endParaRPr lang="en-US" dirty="0"/>
          </a:p>
          <a:p>
            <a:r>
              <a:rPr lang="en-US" sz="2800" dirty="0">
                <a:hlinkClick r:id="rId2"/>
              </a:rPr>
              <a:t>https://apps.okstate.edu/access_request/index.php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195BD2-5F4E-94FC-7892-277DE405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109744"/>
            <a:ext cx="4343400" cy="2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12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0302"/>
            <a:ext cx="8458200" cy="60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219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589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Banner Access Request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585" y="228600"/>
            <a:ext cx="9126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0" y="1219200"/>
            <a:ext cx="9126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6" name="TextBox 5"/>
          <p:cNvSpPr txBox="1"/>
          <p:nvPr/>
        </p:nvSpPr>
        <p:spPr>
          <a:xfrm>
            <a:off x="410307" y="1371601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Common access needed:</a:t>
            </a:r>
          </a:p>
          <a:p>
            <a:endParaRPr lang="en-US" sz="12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2000" dirty="0"/>
              <a:t>Finance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000" dirty="0"/>
              <a:t>Finance General Access for all users of Finance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000" dirty="0"/>
              <a:t>Finance Grants Query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000" dirty="0"/>
              <a:t>Finance General Query EOY Group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r>
              <a:rPr lang="en-US" sz="2000" dirty="0"/>
              <a:t>Payroll Expense Detail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General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/>
              <a:t>General Eprint Reports for OSU </a:t>
            </a:r>
          </a:p>
          <a:p>
            <a:pPr marL="1371600" lvl="2" indent="-45720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AR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/>
              <a:t>AR Staff and Campus Query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000" dirty="0"/>
              <a:t>AR Staff and Campus Maintenance</a:t>
            </a:r>
          </a:p>
        </p:txBody>
      </p:sp>
    </p:spTree>
    <p:extLst>
      <p:ext uri="{BB962C8B-B14F-4D97-AF65-F5344CB8AC3E}">
        <p14:creationId xmlns:p14="http://schemas.microsoft.com/office/powerpoint/2010/main" val="387220953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2590800"/>
            <a:ext cx="8229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Self Service Banner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(SSB)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20558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</p:spTree>
    <p:extLst>
      <p:ext uri="{BB962C8B-B14F-4D97-AF65-F5344CB8AC3E}">
        <p14:creationId xmlns:p14="http://schemas.microsoft.com/office/powerpoint/2010/main" val="13153471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EEFF6578-7AC7-3DFF-49D9-D6C03C9A4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856554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300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A44FB-4295-E664-4602-D67B75ED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5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812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2590800"/>
            <a:ext cx="82296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Banner Administrative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(Banner 9)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953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20558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</p:spTree>
    <p:extLst>
      <p:ext uri="{BB962C8B-B14F-4D97-AF65-F5344CB8AC3E}">
        <p14:creationId xmlns:p14="http://schemas.microsoft.com/office/powerpoint/2010/main" val="45230413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C5D7E3A-2A62-8F66-16F1-E842EA4F375A}"/>
              </a:ext>
            </a:extLst>
          </p:cNvPr>
          <p:cNvSpPr txBox="1"/>
          <p:nvPr/>
        </p:nvSpPr>
        <p:spPr>
          <a:xfrm>
            <a:off x="0" y="228600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Search by entering a keyword or the actual name: FGITRND; enter: Fund, Account, Go; Hit Go again.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A155B37-D90B-DF79-ACE4-EFC26815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44217"/>
            <a:ext cx="8686800" cy="50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308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590800"/>
            <a:ext cx="9144000" cy="2054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FGRODTA ePrint report </a:t>
            </a:r>
            <a:r>
              <a:rPr lang="en-US" sz="4000" b="1" dirty="0">
                <a:solidFill>
                  <a:schemeClr val="tx1"/>
                </a:solidFill>
              </a:rPr>
              <a:t>Monthly Organization Detail Activity </a:t>
            </a:r>
            <a:br>
              <a:rPr lang="en-US" sz="5400" b="1" dirty="0">
                <a:solidFill>
                  <a:schemeClr val="tx1"/>
                </a:solidFill>
              </a:rPr>
            </a:br>
            <a:br>
              <a:rPr lang="en-US" sz="5400" b="1" dirty="0">
                <a:solidFill>
                  <a:schemeClr val="tx1"/>
                </a:solidFill>
              </a:rPr>
            </a:br>
            <a:br>
              <a:rPr lang="en-US" sz="5400" b="1" dirty="0"/>
            </a:b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953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20558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283FEA7-92AF-71E2-25BD-70F33B800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02401"/>
            <a:ext cx="8382000" cy="9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23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2287588"/>
            <a:ext cx="8229600" cy="2435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Training Documents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and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Procedures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9530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20558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</p:spTree>
    <p:extLst>
      <p:ext uri="{BB962C8B-B14F-4D97-AF65-F5344CB8AC3E}">
        <p14:creationId xmlns:p14="http://schemas.microsoft.com/office/powerpoint/2010/main" val="38499216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1449388"/>
            <a:ext cx="8305800" cy="12128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charset="0"/>
                <a:cs typeface="Arial" charset="0"/>
              </a:rPr>
              <a:t>Mandatory Training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3352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21672" y="3352800"/>
            <a:ext cx="8991600" cy="2817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Attendance records are documented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Email Susan Sharpton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susan.sharpton@okstate.edu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Please include one take away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Use the email for documentation of attendance</a:t>
            </a:r>
          </a:p>
          <a:p>
            <a:endParaRPr lang="en-US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0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24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362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1213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Resources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7585" y="152400"/>
            <a:ext cx="9126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4" name="Straight Connector 3"/>
          <p:cNvCxnSpPr/>
          <p:nvPr/>
        </p:nvCxnSpPr>
        <p:spPr bwMode="auto">
          <a:xfrm>
            <a:off x="0" y="1219200"/>
            <a:ext cx="9126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5" name="TextBox 4"/>
          <p:cNvSpPr txBox="1"/>
          <p:nvPr/>
        </p:nvSpPr>
        <p:spPr>
          <a:xfrm>
            <a:off x="17585" y="1676400"/>
            <a:ext cx="8821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dirty="0"/>
              <a:t>Bursar website </a:t>
            </a:r>
          </a:p>
          <a:p>
            <a:endParaRPr lang="en-US" sz="3200" dirty="0"/>
          </a:p>
          <a:p>
            <a:r>
              <a:rPr lang="en-US" sz="1600" dirty="0"/>
              <a:t>https://bursar.okstate.edu/forms_employees.html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3200" dirty="0"/>
          </a:p>
          <a:p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FAE75-333B-0A66-D059-CBB410F4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664" y="1295400"/>
            <a:ext cx="423813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275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62200"/>
            <a:ext cx="8839200" cy="2284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  <a:t>??? QUESTIONS???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If you have questions, concerns or need help to address an unusual situation please contact your area’s Fiscal Officer or the Bursar’s Office at 405-744-5993, email </a:t>
            </a:r>
            <a:r>
              <a:rPr lang="en-US" sz="1800" u="sng" kern="0" dirty="0">
                <a:solidFill>
                  <a:srgbClr val="46788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bursar@okstate.edu</a:t>
            </a: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4876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20558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</p:spTree>
    <p:extLst>
      <p:ext uri="{BB962C8B-B14F-4D97-AF65-F5344CB8AC3E}">
        <p14:creationId xmlns:p14="http://schemas.microsoft.com/office/powerpoint/2010/main" val="45725799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81000" y="1449388"/>
            <a:ext cx="8305800" cy="12128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Arial" charset="0"/>
                <a:cs typeface="Arial" charset="0"/>
              </a:rPr>
              <a:t>Reminder </a:t>
            </a:r>
            <a:br>
              <a:rPr lang="en-US" sz="54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5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33528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5" name="Title 1"/>
          <p:cNvSpPr txBox="1">
            <a:spLocks/>
          </p:cNvSpPr>
          <p:nvPr/>
        </p:nvSpPr>
        <p:spPr bwMode="auto">
          <a:xfrm>
            <a:off x="21672" y="3352800"/>
            <a:ext cx="8991600" cy="2817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Attendance records are documented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kern="100" dirty="0">
              <a:solidFill>
                <a:schemeClr val="tx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Email Susan Sharpton 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3"/>
              </a:rPr>
              <a:t>susan.sharpton@okstate.edu</a:t>
            </a: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Please include one take away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Use the email for documentation of attendance</a:t>
            </a:r>
          </a:p>
          <a:p>
            <a:endParaRPr lang="en-US" sz="24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10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en-US" sz="2400" b="1" kern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073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Agenda</a:t>
            </a:r>
            <a:b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sz="4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15224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4000"/>
            <a:ext cx="9144000" cy="4343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kern="0" dirty="0">
                <a:latin typeface="Arial" pitchFamily="34" charset="0"/>
                <a:cs typeface="Arial" pitchFamily="34" charset="0"/>
              </a:rPr>
              <a:t>Cash Handling</a:t>
            </a: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600" kern="0" dirty="0">
              <a:latin typeface="Arial" pitchFamily="34" charset="0"/>
              <a:cs typeface="Arial" pitchFamily="34" charset="0"/>
            </a:endParaRP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kern="0" dirty="0">
                <a:latin typeface="Arial" pitchFamily="34" charset="0"/>
                <a:cs typeface="Arial" pitchFamily="34" charset="0"/>
              </a:rPr>
              <a:t>Departmental Deposits</a:t>
            </a: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600" kern="0" dirty="0">
              <a:latin typeface="Arial" pitchFamily="34" charset="0"/>
              <a:cs typeface="Arial" pitchFamily="34" charset="0"/>
            </a:endParaRP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kern="0" dirty="0">
                <a:latin typeface="Arial" pitchFamily="34" charset="0"/>
                <a:cs typeface="Arial" pitchFamily="34" charset="0"/>
              </a:rPr>
              <a:t>Reconciliation</a:t>
            </a: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kern="0" dirty="0">
                <a:latin typeface="Arial" pitchFamily="34" charset="0"/>
                <a:cs typeface="Arial" pitchFamily="34" charset="0"/>
              </a:rPr>
              <a:t>Banner Access</a:t>
            </a:r>
            <a:endParaRPr lang="en-US" sz="2500" kern="0" dirty="0">
              <a:latin typeface="Arial" pitchFamily="34" charset="0"/>
              <a:cs typeface="Arial" pitchFamily="34" charset="0"/>
            </a:endParaRP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en-US" sz="600" kern="0" dirty="0">
              <a:latin typeface="Arial" pitchFamily="34" charset="0"/>
              <a:cs typeface="Arial" pitchFamily="34" charset="0"/>
            </a:endParaRP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kern="0" dirty="0">
                <a:latin typeface="Arial" pitchFamily="34" charset="0"/>
                <a:cs typeface="Arial" pitchFamily="34" charset="0"/>
              </a:rPr>
              <a:t>Resources </a:t>
            </a:r>
          </a:p>
          <a:p>
            <a:pPr marL="452437" lvl="1" indent="-342900" eaLnBrk="0" hangingPunct="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en-US" sz="2700" b="1" kern="0" dirty="0">
                <a:latin typeface="Arial" pitchFamily="34" charset="0"/>
                <a:cs typeface="Arial" pitchFamily="34" charset="0"/>
              </a:rPr>
              <a:t> Q&amp;A</a:t>
            </a:r>
            <a:endParaRPr lang="en-US" sz="25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6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6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6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30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A stack of green paper money&#10;&#10;Description automatically generated">
            <a:extLst>
              <a:ext uri="{FF2B5EF4-FFF2-40B4-BE49-F238E27FC236}">
                <a16:creationId xmlns:a16="http://schemas.microsoft.com/office/drawing/2014/main" id="{711E771F-D0DE-B6B8-3F82-AC2A6D6C3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1200" y="2142403"/>
            <a:ext cx="2825866" cy="28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057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Cash Handling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66800"/>
            <a:ext cx="89916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kern="0" dirty="0">
                <a:latin typeface="Arial" pitchFamily="34" charset="0"/>
                <a:cs typeface="Arial" pitchFamily="34" charset="0"/>
              </a:rPr>
              <a:t>Definition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University funds are monies received from tuition, contracts and grants, delivery of revenues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from University services, state and federal appropriations, gifts and all other sources of revenue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 expense reimbursements, whether restricted or unrestricted as to purpose or use. </a:t>
            </a:r>
          </a:p>
          <a:p>
            <a:pPr marL="109537" lvl="1" eaLnBrk="0" hangingPunct="0">
              <a:spcBef>
                <a:spcPct val="20000"/>
              </a:spcBef>
              <a:defRPr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All checks made payable to the University or any subdivision of the University are considered University funds. </a:t>
            </a:r>
          </a:p>
          <a:p>
            <a:pPr marL="109537" lvl="1" eaLnBrk="0" hangingPunct="0">
              <a:spcBef>
                <a:spcPct val="20000"/>
              </a:spcBef>
              <a:defRPr/>
            </a:pPr>
            <a:r>
              <a:rPr lang="en-US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Cash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includes currency, checks, money orders, wires, electronic funds, web checks, negotiable instruments,  and credit card transactions.</a:t>
            </a: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13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Cash Handling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66800"/>
            <a:ext cx="89916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kern="0" dirty="0">
                <a:latin typeface="Arial" pitchFamily="34" charset="0"/>
                <a:cs typeface="Arial" pitchFamily="34" charset="0"/>
              </a:rPr>
              <a:t>Protecting Cash </a:t>
            </a:r>
            <a:endParaRPr lang="en-US" sz="8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Departments accepting cash, checks, or credit cards must provide for adequate safekeeping of the funds and maintain documented internal control policies.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All forms of </a:t>
            </a: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Cash (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currency, checks, money orders, and credit card transactions)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must be physically protected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through the use of vaults, locked cash drawers, cash registers, locked money bags, or locked metal boxes etc.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It is each department’s responsibility to make whatever provisions necessary to properly safeguard the cash in their area.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i="1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Cash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should never be retained in desk drawers or standard file cabinets since they are easily accessed with minimal forcing or readily available keys.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Access should be limited.</a:t>
            </a: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671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Collecting Cash Guidelines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" y="973282"/>
            <a:ext cx="89916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marR="0" lvl="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Receipt immediately on sequentially prenumbered receipts or through a point-of sale register </a:t>
            </a: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a receipt to the customer</a:t>
            </a: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Restrictively endorse checks immediately</a:t>
            </a: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Checks are payable to the University/Department; never to an individual</a:t>
            </a: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 not accept post dated (future dated) checks</a:t>
            </a: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Maintain check logs (Resource slide- example)</a:t>
            </a:r>
          </a:p>
          <a:p>
            <a:pPr marL="342900" marR="0" lvl="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foreign currency is ever accepted</a:t>
            </a: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2954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Collecting Cash Guidelines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" y="973282"/>
            <a:ext cx="89916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18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OSU requires employees handling/access/accounting for cash transactions to take at least 5 continuous days (to be taken at one time) of leave each year.</a:t>
            </a:r>
          </a:p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356360" algn="l"/>
              </a:tabLst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356360" algn="l"/>
              </a:tabLst>
            </a:pPr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Segregation of duties:  Different people should be responsible for receiving, recording, depositing, and reconciling cash.</a:t>
            </a:r>
          </a:p>
          <a:p>
            <a:pPr eaLnBrk="0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356360" algn="l"/>
              </a:tabLst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09537" lvl="1" eaLnBrk="0" hangingPunct="0">
              <a:spcBef>
                <a:spcPct val="20000"/>
              </a:spcBef>
              <a:defRPr/>
            </a:pP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277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200" y="152400"/>
            <a:ext cx="8915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Departmental Deposits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990600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cxnSp>
        <p:nvCxnSpPr>
          <p:cNvPr id="11" name="Straight Connector 10"/>
          <p:cNvCxnSpPr/>
          <p:nvPr/>
        </p:nvCxnSpPr>
        <p:spPr bwMode="auto">
          <a:xfrm>
            <a:off x="0" y="74612"/>
            <a:ext cx="9144000" cy="15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9933"/>
            </a:solidFill>
            <a:prstDash val="solid"/>
            <a:round/>
            <a:headEnd type="none" w="sm" len="sm"/>
            <a:tailEnd type="none" w="sm" len="sm"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76200" contourW="19050">
            <a:extrusionClr>
              <a:schemeClr val="tx1"/>
            </a:extrusionClr>
            <a:contourClr>
              <a:schemeClr val="tx1"/>
            </a:contourClr>
          </a:sp3d>
        </p:spPr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00991"/>
            <a:ext cx="9144000" cy="5181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66737" lvl="1" indent="-457200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Deposit timing requirement- Policy 3-0331:</a:t>
            </a:r>
            <a:endParaRPr lang="en-US" sz="1200" kern="0" dirty="0">
              <a:latin typeface="Arial" pitchFamily="34" charset="0"/>
              <a:cs typeface="Arial" pitchFamily="34" charset="0"/>
            </a:endParaRPr>
          </a:p>
          <a:p>
            <a:pPr marL="395287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collections received shall be promptly deposited with the OSU Bursar Office into a properly designated account on the </a:t>
            </a:r>
            <a:r>
              <a:rPr lang="en-U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 banking day as received. </a:t>
            </a:r>
            <a:r>
              <a:rPr lang="en-U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(Title 62, Oklahoma State Statutes, Section 34.57). If collections are received during a weekend or holiday, the monies will be kept in a secured environment and must be deposited with the OSU Office of Bursar on the ensuing working day.</a:t>
            </a:r>
          </a:p>
          <a:p>
            <a:pPr marL="395287" lvl="1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If your department receives cash daily: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Establish a cutoff time for processing receipts.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Process all receipts received prior to the cutoff time and deliver the departmental deposit to the Bursar Office teller prior to 4pm.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Items received after the cutoff time are included in the next day’s deposit.</a:t>
            </a:r>
          </a:p>
          <a:p>
            <a:pPr marL="280987" lvl="1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5607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sunew">
  <a:themeElements>
    <a:clrScheme name="Custom 1">
      <a:dk1>
        <a:sysClr val="windowText" lastClr="000000"/>
      </a:dk1>
      <a:lt1>
        <a:srgbClr val="FFFFFF"/>
      </a:lt1>
      <a:dk2>
        <a:srgbClr val="EEECE1"/>
      </a:dk2>
      <a:lt2>
        <a:srgbClr val="99CCFF"/>
      </a:lt2>
      <a:accent1>
        <a:srgbClr val="0000FF"/>
      </a:accent1>
      <a:accent2>
        <a:srgbClr val="FF0000"/>
      </a:accent2>
      <a:accent3>
        <a:srgbClr val="009900"/>
      </a:accent3>
      <a:accent4>
        <a:srgbClr val="0000FF"/>
      </a:accent4>
      <a:accent5>
        <a:srgbClr val="FFFF00"/>
      </a:accent5>
      <a:accent6>
        <a:srgbClr val="FF6600"/>
      </a:accent6>
      <a:hlink>
        <a:srgbClr val="0000FF"/>
      </a:hlink>
      <a:folHlink>
        <a:srgbClr val="0099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sulo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lo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ulong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long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long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long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ulong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17890</TotalTime>
  <Words>1190</Words>
  <Application>Microsoft Office PowerPoint</Application>
  <PresentationFormat>On-screen Show (4:3)</PresentationFormat>
  <Paragraphs>190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Arial</vt:lpstr>
      <vt:lpstr>Calibri</vt:lpstr>
      <vt:lpstr>Calibri Light</vt:lpstr>
      <vt:lpstr>Symbol</vt:lpstr>
      <vt:lpstr>Times New Roman</vt:lpstr>
      <vt:lpstr>Verdana</vt:lpstr>
      <vt:lpstr>Wingdings</vt:lpstr>
      <vt:lpstr>osunew</vt:lpstr>
      <vt:lpstr>1_Custom Design</vt:lpstr>
      <vt:lpstr>Custom Design</vt:lpstr>
      <vt:lpstr>Cash Handling, Deposit Requirements &amp; Reconciliation Guidelines </vt:lpstr>
      <vt:lpstr>Mandatory Training </vt:lpstr>
      <vt:lpstr>Mandatory Training </vt:lpstr>
      <vt:lpstr>Agenda </vt:lpstr>
      <vt:lpstr>Cash Handling</vt:lpstr>
      <vt:lpstr>Cash Handling</vt:lpstr>
      <vt:lpstr>Collecting Cash Guidelines</vt:lpstr>
      <vt:lpstr>Collecting Cash Guidelines</vt:lpstr>
      <vt:lpstr>Departmental Deposits</vt:lpstr>
      <vt:lpstr>Departmental Deposits</vt:lpstr>
      <vt:lpstr>Departmental Deposits</vt:lpstr>
      <vt:lpstr>Departmental Deposits</vt:lpstr>
      <vt:lpstr>Departmental Deposits</vt:lpstr>
      <vt:lpstr>Departmental Deposits</vt:lpstr>
      <vt:lpstr>Departmental Deposits</vt:lpstr>
      <vt:lpstr>Departmental Deposits</vt:lpstr>
      <vt:lpstr>Reconciliation Guidelines</vt:lpstr>
      <vt:lpstr>Reconciliation Guidelines</vt:lpstr>
      <vt:lpstr>How do I get access to Banner?</vt:lpstr>
      <vt:lpstr>PowerPoint Presentation</vt:lpstr>
      <vt:lpstr>PowerPoint Presentation</vt:lpstr>
      <vt:lpstr>PowerPoint Presentation</vt:lpstr>
      <vt:lpstr>Self Service Banner (SSB)</vt:lpstr>
      <vt:lpstr>PowerPoint Presentation</vt:lpstr>
      <vt:lpstr>PowerPoint Presentation</vt:lpstr>
      <vt:lpstr>Banner Administrative (Banner 9) </vt:lpstr>
      <vt:lpstr>PowerPoint Presentation</vt:lpstr>
      <vt:lpstr>FGRODTA ePrint report Monthly Organization Detail Activity     </vt:lpstr>
      <vt:lpstr>Training Documents and Procedures </vt:lpstr>
      <vt:lpstr>PowerPoint Presentation</vt:lpstr>
      <vt:lpstr>??? QUESTIONS??? If you have questions, concerns or need help to address an unusual situation please contact your area’s Fiscal Officer or the Bursar’s Office at 405-744-5993, email bursar@okstate.edu</vt:lpstr>
      <vt:lpstr>Reminder  </vt:lpstr>
    </vt:vector>
  </TitlesOfParts>
  <Company>Computing &amp;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Authorized User</dc:creator>
  <cp:lastModifiedBy>Beets, Laurie</cp:lastModifiedBy>
  <cp:revision>1514</cp:revision>
  <cp:lastPrinted>2024-09-24T14:36:56Z</cp:lastPrinted>
  <dcterms:created xsi:type="dcterms:W3CDTF">1998-09-30T13:46:56Z</dcterms:created>
  <dcterms:modified xsi:type="dcterms:W3CDTF">2024-09-25T19:10:30Z</dcterms:modified>
</cp:coreProperties>
</file>